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4" r:id="rId9"/>
    <p:sldId id="265" r:id="rId10"/>
    <p:sldId id="266" r:id="rId11"/>
  </p:sldIdLst>
  <p:sldSz cx="12192000" cy="6858000"/>
  <p:notesSz cx="6858000" cy="12192000"/>
  <p:embeddedFontLst>
    <p:embeddedFont>
      <p:font typeface="Calibri" panose="020F0502020204030204" pitchFamily="34" charset="0"/>
      <p:regular r:id="rId13"/>
      <p:bold r:id="rId14"/>
      <p:italic r:id="rId15"/>
      <p:boldItalic r:id="rId16"/>
    </p:embeddedFont>
    <p:embeddedFont>
      <p:font typeface="Montserrat" pitchFamily="2" charset="77"/>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3"/>
    <p:restoredTop sz="94605"/>
  </p:normalViewPr>
  <p:slideViewPr>
    <p:cSldViewPr snapToGrid="0" snapToObjects="1">
      <p:cViewPr>
        <p:scale>
          <a:sx n="120" d="100"/>
          <a:sy n="120" d="100"/>
        </p:scale>
        <p:origin x="1240"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218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26" Type="http://schemas.openxmlformats.org/officeDocument/2006/relationships/image" Target="../media/image32.png"/><Relationship Id="rId3" Type="http://schemas.openxmlformats.org/officeDocument/2006/relationships/image" Target="../media/image9.png"/><Relationship Id="rId21" Type="http://schemas.openxmlformats.org/officeDocument/2006/relationships/image" Target="../media/image27.svg"/><Relationship Id="rId7" Type="http://schemas.openxmlformats.org/officeDocument/2006/relationships/image" Target="../media/image13.png"/><Relationship Id="rId12" Type="http://schemas.openxmlformats.org/officeDocument/2006/relationships/image" Target="../media/image18.svg"/><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17.sv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svg"/><Relationship Id="rId10" Type="http://schemas.openxmlformats.org/officeDocument/2006/relationships/image" Target="../media/image16.png"/><Relationship Id="rId19" Type="http://schemas.openxmlformats.org/officeDocument/2006/relationships/image" Target="../media/image25.svg"/><Relationship Id="rId4" Type="http://schemas.openxmlformats.org/officeDocument/2006/relationships/image" Target="../media/image10.svg"/><Relationship Id="rId9" Type="http://schemas.openxmlformats.org/officeDocument/2006/relationships/image" Target="../media/image15.svg"/><Relationship Id="rId14" Type="http://schemas.openxmlformats.org/officeDocument/2006/relationships/image" Target="../media/image20.svg"/><Relationship Id="rId22"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62A8BB"/>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t="7845" b="7845"/>
          <a:stretch/>
        </p:blipFill>
        <p:spPr>
          <a:xfrm>
            <a:off x="0" y="0"/>
            <a:ext cx="12188952" cy="6856286"/>
          </a:xfrm>
          <a:prstGeom prst="rect">
            <a:avLst/>
          </a:prstGeom>
        </p:spPr>
      </p:pic>
      <p:sp>
        <p:nvSpPr>
          <p:cNvPr id="3" name="Object 2"/>
          <p:cNvSpPr/>
          <p:nvPr/>
        </p:nvSpPr>
        <p:spPr>
          <a:xfrm>
            <a:off x="1485529" y="1871195"/>
            <a:ext cx="9217895" cy="3113896"/>
          </a:xfrm>
          <a:prstGeom prst="rect">
            <a:avLst/>
          </a:prstGeom>
          <a:solidFill>
            <a:srgbClr val="FFFFFF"/>
          </a:solidFill>
        </p:spPr>
      </p:sp>
      <p:sp>
        <p:nvSpPr>
          <p:cNvPr id="4" name="Object 3"/>
          <p:cNvSpPr/>
          <p:nvPr/>
        </p:nvSpPr>
        <p:spPr>
          <a:xfrm>
            <a:off x="1443629" y="2048181"/>
            <a:ext cx="9301694" cy="2753450"/>
          </a:xfrm>
          <a:prstGeom prst="rect">
            <a:avLst/>
          </a:prstGeom>
          <a:noFill/>
        </p:spPr>
        <p:txBody>
          <a:bodyPr wrap="square" lIns="0" tIns="0" rIns="0" bIns="0" rtlCol="0" anchor="t"/>
          <a:lstStyle/>
          <a:p>
            <a:pPr algn="ctr">
              <a:lnSpc>
                <a:spcPts val="7229"/>
              </a:lnSpc>
              <a:buNone/>
            </a:pPr>
            <a:r>
              <a:rPr lang="en-US" sz="5738" dirty="0">
                <a:solidFill>
                  <a:srgbClr val="2A2921"/>
                </a:solidFill>
                <a:latin typeface="Montserrat" pitchFamily="34" charset="0"/>
                <a:ea typeface="Montserrat" pitchFamily="34" charset="-122"/>
                <a:cs typeface="Montserrat" pitchFamily="34" charset="-120"/>
              </a:rPr>
              <a:t>Unlocking the Housing Market: A Forecasting Model Approach</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dirty="0">
                <a:solidFill>
                  <a:srgbClr val="FFFFFF"/>
                </a:solidFill>
                <a:latin typeface="Montserrat" pitchFamily="34" charset="0"/>
              </a:rPr>
              <a:t>GitHub</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03" y="3932784"/>
            <a:ext cx="12236565" cy="57136"/>
          </a:xfrm>
          <a:prstGeom prst="rect">
            <a:avLst/>
          </a:prstGeom>
        </p:spPr>
      </p:pic>
      <p:sp>
        <p:nvSpPr>
          <p:cNvPr id="25" name="TextBox 24">
            <a:extLst>
              <a:ext uri="{FF2B5EF4-FFF2-40B4-BE49-F238E27FC236}">
                <a16:creationId xmlns:a16="http://schemas.microsoft.com/office/drawing/2014/main" id="{1DEAB7A2-BAE0-7A39-38D3-3DBCA82AD222}"/>
              </a:ext>
            </a:extLst>
          </p:cNvPr>
          <p:cNvSpPr txBox="1"/>
          <p:nvPr/>
        </p:nvSpPr>
        <p:spPr>
          <a:xfrm>
            <a:off x="2755853" y="4890977"/>
            <a:ext cx="6677246" cy="369332"/>
          </a:xfrm>
          <a:prstGeom prst="rect">
            <a:avLst/>
          </a:prstGeom>
          <a:noFill/>
        </p:spPr>
        <p:txBody>
          <a:bodyPr wrap="square" rtlCol="0">
            <a:spAutoFit/>
          </a:bodyPr>
          <a:lstStyle/>
          <a:p>
            <a:r>
              <a:rPr lang="en-US" dirty="0">
                <a:solidFill>
                  <a:schemeClr val="bg1"/>
                </a:solidFill>
              </a:rPr>
              <a:t>Thank you for the class, Professor Bose, it was very interesting!</a:t>
            </a:r>
          </a:p>
        </p:txBody>
      </p:sp>
      <p:sp>
        <p:nvSpPr>
          <p:cNvPr id="27" name="TextBox 26">
            <a:extLst>
              <a:ext uri="{FF2B5EF4-FFF2-40B4-BE49-F238E27FC236}">
                <a16:creationId xmlns:a16="http://schemas.microsoft.com/office/drawing/2014/main" id="{6C18DE9C-B7AB-854B-127B-B8516C145819}"/>
              </a:ext>
            </a:extLst>
          </p:cNvPr>
          <p:cNvSpPr txBox="1"/>
          <p:nvPr/>
        </p:nvSpPr>
        <p:spPr>
          <a:xfrm>
            <a:off x="3697473" y="2218092"/>
            <a:ext cx="6119036" cy="369332"/>
          </a:xfrm>
          <a:prstGeom prst="rect">
            <a:avLst/>
          </a:prstGeom>
          <a:noFill/>
        </p:spPr>
        <p:txBody>
          <a:bodyPr wrap="square">
            <a:spAutoFit/>
          </a:bodyPr>
          <a:lstStyle/>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nbarac</a:t>
            </a:r>
            <a:r>
              <a:rPr lang="en-US" dirty="0">
                <a:solidFill>
                  <a:schemeClr val="bg1"/>
                </a:solidFill>
              </a:rPr>
              <a:t>/</a:t>
            </a:r>
            <a:r>
              <a:rPr lang="en-US" dirty="0" err="1">
                <a:solidFill>
                  <a:schemeClr val="bg1"/>
                </a:solidFill>
              </a:rPr>
              <a:t>Time_Series_Final</a:t>
            </a:r>
            <a:endParaRPr 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829997" cy="5913546"/>
          </a:xfrm>
          <a:prstGeom prst="rect">
            <a:avLst/>
          </a:prstGeom>
          <a:solidFill>
            <a:srgbClr val="62A8BB"/>
          </a:solidFill>
        </p:spPr>
      </p:sp>
      <p:pic>
        <p:nvPicPr>
          <p:cNvPr id="3" name="Object 2" descr="preencoded.png"/>
          <p:cNvPicPr>
            <a:picLocks noChangeAspect="1"/>
          </p:cNvPicPr>
          <p:nvPr/>
        </p:nvPicPr>
        <p:blipFill>
          <a:blip r:embed="rId3"/>
          <a:srcRect l="28420" r="28420"/>
          <a:stretch/>
        </p:blipFill>
        <p:spPr>
          <a:xfrm>
            <a:off x="476131" y="476131"/>
            <a:ext cx="3829997" cy="5913546"/>
          </a:xfrm>
          <a:prstGeom prst="rect">
            <a:avLst/>
          </a:prstGeom>
        </p:spPr>
      </p:pic>
      <p:sp>
        <p:nvSpPr>
          <p:cNvPr id="4" name="Object 3"/>
          <p:cNvSpPr/>
          <p:nvPr/>
        </p:nvSpPr>
        <p:spPr>
          <a:xfrm>
            <a:off x="4450872" y="2710152"/>
            <a:ext cx="7583814" cy="509906"/>
          </a:xfrm>
          <a:prstGeom prst="rect">
            <a:avLst/>
          </a:prstGeom>
          <a:noFill/>
        </p:spPr>
        <p:txBody>
          <a:bodyPr wrap="square" lIns="0" tIns="0" rIns="0" bIns="0" rtlCol="0" anchor="t"/>
          <a:lstStyle/>
          <a:p>
            <a:pPr algn="ctr">
              <a:lnSpc>
                <a:spcPts val="4016"/>
              </a:lnSpc>
              <a:buNone/>
            </a:pPr>
            <a:r>
              <a:rPr lang="en-US" sz="3188" b="1" dirty="0">
                <a:solidFill>
                  <a:srgbClr val="62A8BB"/>
                </a:solidFill>
                <a:latin typeface="Montserrat" pitchFamily="34" charset="0"/>
                <a:ea typeface="Montserrat" pitchFamily="34" charset="-122"/>
                <a:cs typeface="Montserrat" pitchFamily="34" charset="-120"/>
              </a:rPr>
              <a:t>Problem Statement</a:t>
            </a:r>
            <a:endParaRPr lang="en-US" dirty="0"/>
          </a:p>
        </p:txBody>
      </p:sp>
      <p:sp>
        <p:nvSpPr>
          <p:cNvPr id="5" name="Object 4"/>
          <p:cNvSpPr/>
          <p:nvPr/>
        </p:nvSpPr>
        <p:spPr>
          <a:xfrm>
            <a:off x="4450872" y="3328377"/>
            <a:ext cx="7583814" cy="1947815"/>
          </a:xfrm>
          <a:prstGeom prst="rect">
            <a:avLst/>
          </a:prstGeom>
          <a:noFill/>
        </p:spPr>
        <p:txBody>
          <a:bodyPr wrap="square" lIns="0" tIns="0" rIns="0" bIns="0" rtlCol="0" anchor="t"/>
          <a:lstStyle/>
          <a:p>
            <a:pPr algn="ctr">
              <a:lnSpc>
                <a:spcPts val="2016"/>
              </a:lnSpc>
              <a:spcBef>
                <a:spcPts val="836"/>
              </a:spcBef>
              <a:buNone/>
            </a:pPr>
            <a:r>
              <a:rPr lang="en-US" sz="1100" dirty="0">
                <a:solidFill>
                  <a:srgbClr val="5A5A4C"/>
                </a:solidFill>
                <a:latin typeface="Montserrat" pitchFamily="34" charset="0"/>
              </a:rPr>
              <a:t>The housing market is subject to various factors, such as property prices, property types, and market trends, which can significantly impact the decision-making process for potential home buyers. By leveraging historical real estate sales data and employing appropriate exploratory data analysis (EDA) techniques, I aim to provide valuable insights and forecasts to aid individuals in making informed decisions about their home purchase timing. </a:t>
            </a:r>
          </a:p>
          <a:p>
            <a:pPr algn="ctr">
              <a:lnSpc>
                <a:spcPts val="2016"/>
              </a:lnSpc>
              <a:spcBef>
                <a:spcPts val="836"/>
              </a:spcBef>
              <a:buNone/>
            </a:pPr>
            <a:r>
              <a:rPr lang="en-US" sz="1100" dirty="0">
                <a:solidFill>
                  <a:srgbClr val="5A5A4C"/>
                </a:solidFill>
                <a:latin typeface="Montserrat" pitchFamily="34" charset="0"/>
              </a:rPr>
              <a:t>The objective of this study is to develop a predictive model for the housing market in order to assist future home buyers in forecasting the best time to enter the market for homeownership.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b="1" dirty="0">
                <a:solidFill>
                  <a:srgbClr val="62A8BB"/>
                </a:solidFill>
                <a:latin typeface="Montserrat" pitchFamily="34" charset="0"/>
                <a:ea typeface="Montserrat" pitchFamily="34" charset="-122"/>
                <a:cs typeface="Montserrat" pitchFamily="34" charset="-120"/>
              </a:rPr>
              <a:t>Assumptions/Hypotheses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8466" y="2494554"/>
            <a:ext cx="809423" cy="809423"/>
          </a:xfrm>
          <a:prstGeom prst="rect">
            <a:avLst/>
          </a:prstGeom>
        </p:spPr>
      </p:pic>
      <p:sp>
        <p:nvSpPr>
          <p:cNvPr id="4" name="Object 3"/>
          <p:cNvSpPr/>
          <p:nvPr/>
        </p:nvSpPr>
        <p:spPr>
          <a:xfrm>
            <a:off x="472322" y="3702156"/>
            <a:ext cx="3435761"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Temporal Dependence</a:t>
            </a:r>
            <a:endParaRPr lang="en-US" dirty="0"/>
          </a:p>
        </p:txBody>
      </p:sp>
      <p:sp>
        <p:nvSpPr>
          <p:cNvPr id="5" name="Object 4"/>
          <p:cNvSpPr/>
          <p:nvPr/>
        </p:nvSpPr>
        <p:spPr>
          <a:xfrm>
            <a:off x="472322" y="4018486"/>
            <a:ext cx="3435761" cy="426584"/>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I assumed that the sales data exhibit temporal dependence, meaning that the sales in one period may be influenced by the sales in previous periods. This assumption is important for time series modeling approaches like ARIMA, SARIMA, and Holt-Winters.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5498" y="2438752"/>
            <a:ext cx="561835" cy="914171"/>
          </a:xfrm>
          <a:prstGeom prst="rect">
            <a:avLst/>
          </a:prstGeom>
        </p:spPr>
      </p:pic>
      <p:sp>
        <p:nvSpPr>
          <p:cNvPr id="7" name="Object 6"/>
          <p:cNvSpPr/>
          <p:nvPr/>
        </p:nvSpPr>
        <p:spPr>
          <a:xfrm>
            <a:off x="4324221" y="3702156"/>
            <a:ext cx="3540510"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Stationarity</a:t>
            </a:r>
            <a:endParaRPr lang="en-US" dirty="0"/>
          </a:p>
        </p:txBody>
      </p:sp>
      <p:sp>
        <p:nvSpPr>
          <p:cNvPr id="8" name="Object 7"/>
          <p:cNvSpPr/>
          <p:nvPr/>
        </p:nvSpPr>
        <p:spPr>
          <a:xfrm>
            <a:off x="4324221" y="4018486"/>
            <a:ext cx="3540510" cy="426584"/>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After the data has been preprocessed, I  hypothesized that the statistical properties of the sales data, such as mean and variance, remain relatively constant over time. This assumption is crucial for time series models to capture meaningful patterns and make accurate forecasts.</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07742" y="2472239"/>
            <a:ext cx="999875" cy="847513"/>
          </a:xfrm>
          <a:prstGeom prst="rect">
            <a:avLst/>
          </a:prstGeom>
        </p:spPr>
      </p:pic>
      <p:sp>
        <p:nvSpPr>
          <p:cNvPr id="10" name="Object 9"/>
          <p:cNvSpPr/>
          <p:nvPr/>
        </p:nvSpPr>
        <p:spPr>
          <a:xfrm>
            <a:off x="8228495" y="3702156"/>
            <a:ext cx="3540510"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Seasonality</a:t>
            </a:r>
            <a:endParaRPr lang="en-US" dirty="0"/>
          </a:p>
        </p:txBody>
      </p:sp>
      <p:sp>
        <p:nvSpPr>
          <p:cNvPr id="11" name="Object 10"/>
          <p:cNvSpPr/>
          <p:nvPr/>
        </p:nvSpPr>
        <p:spPr>
          <a:xfrm>
            <a:off x="8228495" y="4018486"/>
            <a:ext cx="3540510" cy="426584"/>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Based on the data, it can be hypothesized that there is a seasonal component in the sales data. This implies that the sales exhibit recurring patterns within a specific time frame (e.g., monthly, quarterly)</a:t>
            </a:r>
            <a:endParaRPr lang="en-US" dirty="0"/>
          </a:p>
        </p:txBody>
      </p:sp>
      <p:sp>
        <p:nvSpPr>
          <p:cNvPr id="12" name="Object 11"/>
          <p:cNvSpPr/>
          <p:nvPr/>
        </p:nvSpPr>
        <p:spPr>
          <a:xfrm>
            <a:off x="0" y="5637390"/>
            <a:ext cx="12188952" cy="1218895"/>
          </a:xfrm>
          <a:prstGeom prst="rect">
            <a:avLst/>
          </a:prstGeom>
          <a:solidFill>
            <a:srgbClr val="14558C"/>
          </a:solidFill>
        </p:spPr>
      </p:sp>
      <p:sp>
        <p:nvSpPr>
          <p:cNvPr id="13" name="Object 12"/>
          <p:cNvSpPr/>
          <p:nvPr/>
        </p:nvSpPr>
        <p:spPr>
          <a:xfrm>
            <a:off x="1823098" y="5954315"/>
            <a:ext cx="8542756" cy="575821"/>
          </a:xfrm>
          <a:prstGeom prst="rect">
            <a:avLst/>
          </a:prstGeom>
          <a:noFill/>
        </p:spPr>
        <p:txBody>
          <a:bodyPr wrap="square" lIns="0" tIns="0" rIns="0" bIns="0" rtlCol="0" anchor="t"/>
          <a:lstStyle/>
          <a:p>
            <a:pPr algn="ctr">
              <a:lnSpc>
                <a:spcPts val="2268"/>
              </a:lnSpc>
              <a:buNone/>
            </a:pPr>
            <a:r>
              <a:rPr lang="en-US" sz="1800" dirty="0">
                <a:solidFill>
                  <a:srgbClr val="FFFFFF"/>
                </a:solidFill>
                <a:latin typeface="Montserrat" pitchFamily="34" charset="0"/>
                <a:ea typeface="Montserrat" pitchFamily="34" charset="-122"/>
                <a:cs typeface="Montserrat" pitchFamily="34" charset="-120"/>
              </a:rPr>
              <a:t>By understanding the assumptions and hypotheses of the housing market, we can develop a forecast model to unlock its potential.</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b="1" dirty="0">
                <a:solidFill>
                  <a:srgbClr val="62A8BB"/>
                </a:solidFill>
                <a:latin typeface="Montserrat" pitchFamily="34" charset="0"/>
                <a:ea typeface="Montserrat" pitchFamily="34" charset="-122"/>
                <a:cs typeface="Montserrat" pitchFamily="34" charset="-120"/>
              </a:rPr>
              <a:t>Data Properties</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103" y="3932784"/>
            <a:ext cx="12236565" cy="57136"/>
          </a:xfrm>
          <a:prstGeom prst="rect">
            <a:avLst/>
          </a:prstGeom>
        </p:spPr>
      </p:pic>
      <p:pic>
        <p:nvPicPr>
          <p:cNvPr id="4" name="Object 3"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2205" y="2785308"/>
            <a:ext cx="47613" cy="1190327"/>
          </a:xfrm>
          <a:prstGeom prst="rect">
            <a:avLst/>
          </a:prstGeom>
        </p:spPr>
      </p:pic>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4593" y="3885171"/>
            <a:ext cx="142839" cy="142839"/>
          </a:xfrm>
          <a:prstGeom prst="rect">
            <a:avLst/>
          </a:prstGeom>
        </p:spPr>
      </p:pic>
      <p:pic>
        <p:nvPicPr>
          <p:cNvPr id="6" name="Object 5" descr="preencoded.png"/>
          <p:cNvPicPr>
            <a:picLocks noChangeAspect="1"/>
          </p:cNvPicPr>
          <p:nvPr/>
        </p:nvPicPr>
        <p:blipFill>
          <a:blip r:embed="rId5">
            <a:extLst>
              <a:ext uri="{96DAC541-7B7A-43D3-8B79-37D633B846F1}">
                <asvg:svgBlip xmlns:asvg="http://schemas.microsoft.com/office/drawing/2016/SVG/main" r:embed="rId9"/>
              </a:ext>
            </a:extLst>
          </a:blip>
          <a:stretch>
            <a:fillRect/>
          </a:stretch>
        </p:blipFill>
        <p:spPr>
          <a:xfrm>
            <a:off x="3463414" y="3932784"/>
            <a:ext cx="47613" cy="1190327"/>
          </a:xfrm>
          <a:prstGeom prst="rect">
            <a:avLst/>
          </a:prstGeom>
        </p:spPr>
      </p:pic>
      <p:pic>
        <p:nvPicPr>
          <p:cNvPr id="7" name="Object 6"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15802" y="3885171"/>
            <a:ext cx="142839" cy="142839"/>
          </a:xfrm>
          <a:prstGeom prst="rect">
            <a:avLst/>
          </a:prstGeom>
        </p:spPr>
      </p:pic>
      <p:pic>
        <p:nvPicPr>
          <p:cNvPr id="8" name="Object 7" descr="preencoded.png"/>
          <p:cNvPicPr>
            <a:picLocks noChangeAspect="1"/>
          </p:cNvPicPr>
          <p:nvPr/>
        </p:nvPicPr>
        <p:blipFill>
          <a:blip r:embed="rId5">
            <a:extLst>
              <a:ext uri="{96DAC541-7B7A-43D3-8B79-37D633B846F1}">
                <asvg:svgBlip xmlns:asvg="http://schemas.microsoft.com/office/drawing/2016/SVG/main" r:embed="rId12"/>
              </a:ext>
            </a:extLst>
          </a:blip>
          <a:stretch>
            <a:fillRect/>
          </a:stretch>
        </p:blipFill>
        <p:spPr>
          <a:xfrm>
            <a:off x="5204721" y="2785308"/>
            <a:ext cx="47613" cy="1190327"/>
          </a:xfrm>
          <a:prstGeom prst="rect">
            <a:avLst/>
          </a:prstGeom>
        </p:spPr>
      </p:pic>
      <p:pic>
        <p:nvPicPr>
          <p:cNvPr id="9" name="Object 8"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57109" y="3885171"/>
            <a:ext cx="142839" cy="142839"/>
          </a:xfrm>
          <a:prstGeom prst="rect">
            <a:avLst/>
          </a:prstGeom>
        </p:spPr>
      </p:pic>
      <p:pic>
        <p:nvPicPr>
          <p:cNvPr id="10" name="Object 9"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46028" y="3932784"/>
            <a:ext cx="47613" cy="1190327"/>
          </a:xfrm>
          <a:prstGeom prst="rect">
            <a:avLst/>
          </a:prstGeom>
        </p:spPr>
      </p:pic>
      <p:pic>
        <p:nvPicPr>
          <p:cNvPr id="11" name="Object 10"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898411" y="3885171"/>
            <a:ext cx="142839" cy="142839"/>
          </a:xfrm>
          <a:prstGeom prst="rect">
            <a:avLst/>
          </a:prstGeom>
        </p:spPr>
      </p:pic>
      <p:pic>
        <p:nvPicPr>
          <p:cNvPr id="12" name="Object 11" descr="preencoded.png"/>
          <p:cNvPicPr>
            <a:picLocks noChangeAspect="1"/>
          </p:cNvPicPr>
          <p:nvPr/>
        </p:nvPicPr>
        <p:blipFill>
          <a:blip r:embed="rId5">
            <a:extLst>
              <a:ext uri="{96DAC541-7B7A-43D3-8B79-37D633B846F1}">
                <asvg:svgBlip xmlns:asvg="http://schemas.microsoft.com/office/drawing/2016/SVG/main" r:embed="rId19"/>
              </a:ext>
            </a:extLst>
          </a:blip>
          <a:stretch>
            <a:fillRect/>
          </a:stretch>
        </p:blipFill>
        <p:spPr>
          <a:xfrm>
            <a:off x="8687330" y="2785308"/>
            <a:ext cx="47613" cy="1190327"/>
          </a:xfrm>
          <a:prstGeom prst="rect">
            <a:avLst/>
          </a:prstGeom>
        </p:spPr>
      </p:pic>
      <p:pic>
        <p:nvPicPr>
          <p:cNvPr id="13" name="Object 12" descr="preencoded.png"/>
          <p:cNvPicPr>
            <a:picLocks noChangeAspect="1"/>
          </p:cNvPicPr>
          <p:nvPr/>
        </p:nvPicPr>
        <p:blipFill>
          <a:blip r:embed="rId7">
            <a:extLst>
              <a:ext uri="{96DAC541-7B7A-43D3-8B79-37D633B846F1}">
                <asvg:svgBlip xmlns:asvg="http://schemas.microsoft.com/office/drawing/2016/SVG/main" r:embed="rId20"/>
              </a:ext>
            </a:extLst>
          </a:blip>
          <a:stretch>
            <a:fillRect/>
          </a:stretch>
        </p:blipFill>
        <p:spPr>
          <a:xfrm>
            <a:off x="8639718" y="3885171"/>
            <a:ext cx="142839" cy="142839"/>
          </a:xfrm>
          <a:prstGeom prst="rect">
            <a:avLst/>
          </a:prstGeom>
        </p:spPr>
      </p:pic>
      <p:pic>
        <p:nvPicPr>
          <p:cNvPr id="14" name="Object 13" descr="preencoded.png"/>
          <p:cNvPicPr>
            <a:picLocks noChangeAspect="1"/>
          </p:cNvPicPr>
          <p:nvPr/>
        </p:nvPicPr>
        <p:blipFill>
          <a:blip r:embed="rId5">
            <a:extLst>
              <a:ext uri="{96DAC541-7B7A-43D3-8B79-37D633B846F1}">
                <asvg:svgBlip xmlns:asvg="http://schemas.microsoft.com/office/drawing/2016/SVG/main" r:embed="rId21"/>
              </a:ext>
            </a:extLst>
          </a:blip>
          <a:stretch>
            <a:fillRect/>
          </a:stretch>
        </p:blipFill>
        <p:spPr>
          <a:xfrm>
            <a:off x="10428544" y="3932784"/>
            <a:ext cx="47613" cy="1190327"/>
          </a:xfrm>
          <a:prstGeom prst="rect">
            <a:avLst/>
          </a:prstGeom>
        </p:spPr>
      </p:pic>
      <p:pic>
        <p:nvPicPr>
          <p:cNvPr id="15" name="Object 14" descr="preencoded.png"/>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380927" y="3885171"/>
            <a:ext cx="142839" cy="142839"/>
          </a:xfrm>
          <a:prstGeom prst="rect">
            <a:avLst/>
          </a:prstGeom>
        </p:spPr>
      </p:pic>
      <p:sp>
        <p:nvSpPr>
          <p:cNvPr id="16" name="Object 15"/>
          <p:cNvSpPr/>
          <p:nvPr/>
        </p:nvSpPr>
        <p:spPr>
          <a:xfrm>
            <a:off x="1674569" y="2671095"/>
            <a:ext cx="133317" cy="133316"/>
          </a:xfrm>
          <a:prstGeom prst="ellipse">
            <a:avLst/>
          </a:prstGeom>
          <a:solidFill>
            <a:srgbClr val="62A8BB"/>
          </a:solidFill>
        </p:spPr>
      </p:sp>
      <p:sp>
        <p:nvSpPr>
          <p:cNvPr id="17" name="Object 16"/>
          <p:cNvSpPr/>
          <p:nvPr/>
        </p:nvSpPr>
        <p:spPr>
          <a:xfrm>
            <a:off x="1903163" y="2622577"/>
            <a:ext cx="1372209" cy="230403"/>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Set 1</a:t>
            </a:r>
            <a:endParaRPr lang="en-US" dirty="0"/>
          </a:p>
        </p:txBody>
      </p:sp>
      <p:sp>
        <p:nvSpPr>
          <p:cNvPr id="18" name="Object 17"/>
          <p:cNvSpPr/>
          <p:nvPr/>
        </p:nvSpPr>
        <p:spPr>
          <a:xfrm>
            <a:off x="1903163" y="2938906"/>
            <a:ext cx="1474482" cy="993878"/>
          </a:xfrm>
          <a:prstGeom prst="rect">
            <a:avLst/>
          </a:prstGeom>
          <a:noFill/>
        </p:spPr>
        <p:txBody>
          <a:bodyPr wrap="square" lIns="0" tIns="0" rIns="0" bIns="0" rtlCol="0" anchor="t"/>
          <a:lstStyle/>
          <a:p>
            <a:pPr algn="l">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Data Collection</a:t>
            </a:r>
          </a:p>
          <a:p>
            <a:pPr marL="171450" indent="-171450" algn="l">
              <a:lnSpc>
                <a:spcPts val="1680"/>
              </a:lnSpc>
              <a:spcBef>
                <a:spcPts val="663"/>
              </a:spcBef>
              <a:buFont typeface="Arial" panose="020B0604020202020204" pitchFamily="34" charset="0"/>
              <a:buChar char="•"/>
            </a:pPr>
            <a:r>
              <a:rPr lang="en-US" sz="1000" dirty="0">
                <a:solidFill>
                  <a:srgbClr val="FFFFFF">
                    <a:alpha val="90000"/>
                  </a:srgbClr>
                </a:solidFill>
                <a:latin typeface="Montserrat" pitchFamily="34" charset="0"/>
                <a:ea typeface="Montserrat" pitchFamily="34" charset="-122"/>
                <a:cs typeface="Montserrat" pitchFamily="34" charset="-120"/>
              </a:rPr>
              <a:t>Read in CSV File</a:t>
            </a:r>
          </a:p>
          <a:p>
            <a:pPr marL="171450" indent="-171450" algn="l">
              <a:lnSpc>
                <a:spcPts val="1680"/>
              </a:lnSpc>
              <a:spcBef>
                <a:spcPts val="663"/>
              </a:spcBef>
              <a:buFont typeface="Arial" panose="020B0604020202020204" pitchFamily="34" charset="0"/>
              <a:buChar char="•"/>
            </a:pPr>
            <a:r>
              <a:rPr lang="en-US" sz="1000" dirty="0">
                <a:solidFill>
                  <a:srgbClr val="FFFFFF">
                    <a:alpha val="90000"/>
                  </a:srgbClr>
                </a:solidFill>
                <a:latin typeface="Montserrat" pitchFamily="34" charset="0"/>
                <a:ea typeface="Montserrat" pitchFamily="34" charset="-122"/>
                <a:cs typeface="Montserrat" pitchFamily="34" charset="-120"/>
              </a:rPr>
              <a:t>Look at the data head(data)</a:t>
            </a:r>
          </a:p>
          <a:p>
            <a:pPr algn="l">
              <a:lnSpc>
                <a:spcPts val="1680"/>
              </a:lnSpc>
              <a:spcBef>
                <a:spcPts val="663"/>
              </a:spcBef>
              <a:buNone/>
            </a:pPr>
            <a:endParaRPr lang="en-US" sz="1200" dirty="0">
              <a:solidFill>
                <a:srgbClr val="FFFFFF">
                  <a:alpha val="90000"/>
                </a:srgbClr>
              </a:solidFill>
              <a:latin typeface="Montserrat" pitchFamily="34" charset="0"/>
              <a:ea typeface="Montserrat" pitchFamily="34" charset="-122"/>
              <a:cs typeface="Montserrat" pitchFamily="34" charset="-120"/>
            </a:endParaRPr>
          </a:p>
        </p:txBody>
      </p:sp>
      <p:sp>
        <p:nvSpPr>
          <p:cNvPr id="19" name="Object 18"/>
          <p:cNvSpPr/>
          <p:nvPr/>
        </p:nvSpPr>
        <p:spPr>
          <a:xfrm>
            <a:off x="3415867" y="5099363"/>
            <a:ext cx="133317" cy="133317"/>
          </a:xfrm>
          <a:prstGeom prst="ellipse">
            <a:avLst/>
          </a:prstGeom>
          <a:solidFill>
            <a:srgbClr val="F0B356"/>
          </a:solidFill>
        </p:spPr>
      </p:sp>
      <p:sp>
        <p:nvSpPr>
          <p:cNvPr id="20" name="Object 19"/>
          <p:cNvSpPr/>
          <p:nvPr/>
        </p:nvSpPr>
        <p:spPr>
          <a:xfrm>
            <a:off x="3644442" y="5050845"/>
            <a:ext cx="1749305" cy="230403"/>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Set 2</a:t>
            </a:r>
            <a:endParaRPr lang="en-US" dirty="0"/>
          </a:p>
        </p:txBody>
      </p:sp>
      <p:sp>
        <p:nvSpPr>
          <p:cNvPr id="21" name="Object 20"/>
          <p:cNvSpPr/>
          <p:nvPr/>
        </p:nvSpPr>
        <p:spPr>
          <a:xfrm>
            <a:off x="3644442" y="5260599"/>
            <a:ext cx="2230841" cy="426584"/>
          </a:xfrm>
          <a:prstGeom prst="rect">
            <a:avLst/>
          </a:prstGeom>
          <a:noFill/>
        </p:spPr>
        <p:txBody>
          <a:bodyPr wrap="square" lIns="0" tIns="0" rIns="0" bIns="0" rtlCol="0" anchor="t"/>
          <a:lstStyle/>
          <a:p>
            <a:pPr algn="l">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Data Cleaning &amp; Pre-processing</a:t>
            </a:r>
          </a:p>
          <a:p>
            <a:pPr marL="171450" indent="-171450" algn="l">
              <a:lnSpc>
                <a:spcPts val="1680"/>
              </a:lnSpc>
              <a:spcBef>
                <a:spcPts val="663"/>
              </a:spcBef>
              <a:buFont typeface="Arial" panose="020B0604020202020204" pitchFamily="34" charset="0"/>
              <a:buChar char="•"/>
            </a:pPr>
            <a:r>
              <a:rPr lang="en-US" sz="1000" dirty="0">
                <a:solidFill>
                  <a:srgbClr val="FFFFFF">
                    <a:alpha val="90000"/>
                  </a:srgbClr>
                </a:solidFill>
                <a:latin typeface="Montserrat" pitchFamily="34" charset="0"/>
                <a:ea typeface="Montserrat" pitchFamily="34" charset="-122"/>
                <a:cs typeface="Montserrat" pitchFamily="34" charset="-120"/>
              </a:rPr>
              <a:t>Checking for NA</a:t>
            </a:r>
          </a:p>
          <a:p>
            <a:pPr marL="171450" indent="-171450" algn="l">
              <a:lnSpc>
                <a:spcPts val="1680"/>
              </a:lnSpc>
              <a:spcBef>
                <a:spcPts val="663"/>
              </a:spcBef>
              <a:buFont typeface="Arial" panose="020B0604020202020204" pitchFamily="34" charset="0"/>
              <a:buChar char="•"/>
            </a:pPr>
            <a:r>
              <a:rPr lang="en-US" sz="1000" dirty="0">
                <a:solidFill>
                  <a:srgbClr val="FFFFFF">
                    <a:alpha val="90000"/>
                  </a:srgbClr>
                </a:solidFill>
                <a:latin typeface="Montserrat" pitchFamily="34" charset="0"/>
                <a:ea typeface="Montserrat" pitchFamily="34" charset="-122"/>
                <a:cs typeface="Montserrat" pitchFamily="34" charset="-120"/>
              </a:rPr>
              <a:t>Checking the time Period</a:t>
            </a:r>
          </a:p>
          <a:p>
            <a:pPr marL="171450" indent="-171450" algn="l">
              <a:lnSpc>
                <a:spcPts val="1680"/>
              </a:lnSpc>
              <a:spcBef>
                <a:spcPts val="663"/>
              </a:spcBef>
              <a:buFont typeface="Arial" panose="020B0604020202020204" pitchFamily="34" charset="0"/>
              <a:buChar char="•"/>
            </a:pPr>
            <a:r>
              <a:rPr lang="en-US" sz="1000" dirty="0">
                <a:solidFill>
                  <a:srgbClr val="FFFFFF">
                    <a:alpha val="90000"/>
                  </a:srgbClr>
                </a:solidFill>
                <a:latin typeface="Montserrat" pitchFamily="34" charset="0"/>
                <a:ea typeface="Montserrat" pitchFamily="34" charset="-122"/>
                <a:cs typeface="Montserrat" pitchFamily="34" charset="-120"/>
              </a:rPr>
              <a:t>Time period from 2007-02-07 to 2019-07-27</a:t>
            </a:r>
          </a:p>
          <a:p>
            <a:pPr algn="l">
              <a:lnSpc>
                <a:spcPts val="1680"/>
              </a:lnSpc>
              <a:spcBef>
                <a:spcPts val="663"/>
              </a:spcBef>
              <a:buNone/>
            </a:pPr>
            <a:endParaRPr lang="en-US" dirty="0"/>
          </a:p>
        </p:txBody>
      </p:sp>
      <p:sp>
        <p:nvSpPr>
          <p:cNvPr id="22" name="Object 21"/>
          <p:cNvSpPr/>
          <p:nvPr/>
        </p:nvSpPr>
        <p:spPr>
          <a:xfrm>
            <a:off x="5157170" y="2671095"/>
            <a:ext cx="133312" cy="133316"/>
          </a:xfrm>
          <a:prstGeom prst="ellipse">
            <a:avLst/>
          </a:prstGeom>
          <a:solidFill>
            <a:srgbClr val="E66922"/>
          </a:solidFill>
        </p:spPr>
      </p:sp>
      <p:sp>
        <p:nvSpPr>
          <p:cNvPr id="23" name="Object 22"/>
          <p:cNvSpPr/>
          <p:nvPr/>
        </p:nvSpPr>
        <p:spPr>
          <a:xfrm>
            <a:off x="5385721" y="2622577"/>
            <a:ext cx="1414109" cy="230403"/>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Set 3</a:t>
            </a:r>
            <a:endParaRPr lang="en-US" dirty="0"/>
          </a:p>
        </p:txBody>
      </p:sp>
      <p:sp>
        <p:nvSpPr>
          <p:cNvPr id="24" name="Object 23"/>
          <p:cNvSpPr/>
          <p:nvPr/>
        </p:nvSpPr>
        <p:spPr>
          <a:xfrm>
            <a:off x="5385721" y="2938906"/>
            <a:ext cx="1414109" cy="426584"/>
          </a:xfrm>
          <a:prstGeom prst="rect">
            <a:avLst/>
          </a:prstGeom>
          <a:noFill/>
        </p:spPr>
        <p:txBody>
          <a:bodyPr wrap="square" lIns="0" tIns="0" rIns="0" bIns="0" rtlCol="0" anchor="t"/>
          <a:lstStyle/>
          <a:p>
            <a:pPr algn="l">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Exploratory Data Analysis</a:t>
            </a:r>
            <a:endParaRPr lang="en-US" dirty="0"/>
          </a:p>
        </p:txBody>
      </p:sp>
      <p:sp>
        <p:nvSpPr>
          <p:cNvPr id="25" name="Object 24"/>
          <p:cNvSpPr/>
          <p:nvPr/>
        </p:nvSpPr>
        <p:spPr>
          <a:xfrm>
            <a:off x="6898393" y="5099363"/>
            <a:ext cx="133317" cy="133317"/>
          </a:xfrm>
          <a:prstGeom prst="ellipse">
            <a:avLst/>
          </a:prstGeom>
          <a:solidFill>
            <a:srgbClr val="14558C"/>
          </a:solidFill>
        </p:spPr>
      </p:sp>
      <p:sp>
        <p:nvSpPr>
          <p:cNvPr id="26" name="Object 25"/>
          <p:cNvSpPr/>
          <p:nvPr/>
        </p:nvSpPr>
        <p:spPr>
          <a:xfrm>
            <a:off x="7127000" y="5050845"/>
            <a:ext cx="1508383" cy="230403"/>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Set 4</a:t>
            </a:r>
            <a:endParaRPr lang="en-US" dirty="0"/>
          </a:p>
        </p:txBody>
      </p:sp>
      <p:sp>
        <p:nvSpPr>
          <p:cNvPr id="27" name="Object 26"/>
          <p:cNvSpPr/>
          <p:nvPr/>
        </p:nvSpPr>
        <p:spPr>
          <a:xfrm>
            <a:off x="7088847" y="4856432"/>
            <a:ext cx="1508383" cy="213292"/>
          </a:xfrm>
          <a:prstGeom prst="rect">
            <a:avLst/>
          </a:prstGeom>
          <a:noFill/>
        </p:spPr>
        <p:txBody>
          <a:bodyPr wrap="square" lIns="0" tIns="0" rIns="0" bIns="0" rtlCol="0" anchor="t"/>
          <a:lstStyle/>
          <a:p>
            <a:pPr algn="l">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Data Visualization</a:t>
            </a:r>
            <a:endParaRPr lang="en-US" dirty="0"/>
          </a:p>
        </p:txBody>
      </p:sp>
      <p:sp>
        <p:nvSpPr>
          <p:cNvPr id="28" name="Object 27"/>
          <p:cNvSpPr/>
          <p:nvPr/>
        </p:nvSpPr>
        <p:spPr>
          <a:xfrm>
            <a:off x="8639695" y="2671095"/>
            <a:ext cx="133317" cy="133316"/>
          </a:xfrm>
          <a:prstGeom prst="ellipse">
            <a:avLst/>
          </a:prstGeom>
          <a:solidFill>
            <a:srgbClr val="62A8BB"/>
          </a:solidFill>
        </p:spPr>
      </p:sp>
      <p:sp>
        <p:nvSpPr>
          <p:cNvPr id="29" name="Object 28"/>
          <p:cNvSpPr/>
          <p:nvPr/>
        </p:nvSpPr>
        <p:spPr>
          <a:xfrm>
            <a:off x="8868279" y="2622577"/>
            <a:ext cx="1738830" cy="230403"/>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Set 5</a:t>
            </a:r>
            <a:endParaRPr lang="en-US" dirty="0"/>
          </a:p>
        </p:txBody>
      </p:sp>
      <p:sp>
        <p:nvSpPr>
          <p:cNvPr id="30" name="Object 29"/>
          <p:cNvSpPr/>
          <p:nvPr/>
        </p:nvSpPr>
        <p:spPr>
          <a:xfrm>
            <a:off x="8734943" y="2950301"/>
            <a:ext cx="3457057" cy="860339"/>
          </a:xfrm>
          <a:prstGeom prst="rect">
            <a:avLst/>
          </a:prstGeom>
          <a:noFill/>
        </p:spPr>
        <p:txBody>
          <a:bodyPr wrap="square" lIns="0" tIns="0" rIns="0" bIns="0" rtlCol="0" anchor="t"/>
          <a:lstStyle/>
          <a:p>
            <a:pPr algn="l">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Feature Engineering</a:t>
            </a:r>
          </a:p>
          <a:p>
            <a:pPr marL="285750" indent="-285750" algn="l">
              <a:lnSpc>
                <a:spcPts val="1680"/>
              </a:lnSpc>
              <a:spcBef>
                <a:spcPts val="663"/>
              </a:spcBef>
              <a:buFont typeface="Arial" panose="020B0604020202020204" pitchFamily="34" charset="0"/>
              <a:buChar char="•"/>
            </a:pPr>
            <a:r>
              <a:rPr lang="en-US" sz="1000" dirty="0">
                <a:solidFill>
                  <a:srgbClr val="FFFFFF">
                    <a:alpha val="90000"/>
                  </a:srgbClr>
                </a:solidFill>
                <a:latin typeface="Montserrat" pitchFamily="34" charset="0"/>
              </a:rPr>
              <a:t>Bin postcode to so see differences in location</a:t>
            </a:r>
          </a:p>
          <a:p>
            <a:pPr marL="285750" indent="-285750" algn="l">
              <a:lnSpc>
                <a:spcPts val="1680"/>
              </a:lnSpc>
              <a:spcBef>
                <a:spcPts val="663"/>
              </a:spcBef>
              <a:buFont typeface="Arial" panose="020B0604020202020204" pitchFamily="34" charset="0"/>
              <a:buChar char="•"/>
            </a:pPr>
            <a:r>
              <a:rPr lang="en-US" sz="1000" dirty="0">
                <a:solidFill>
                  <a:srgbClr val="FFFFFF">
                    <a:alpha val="90000"/>
                  </a:srgbClr>
                </a:solidFill>
                <a:latin typeface="Montserrat" pitchFamily="34" charset="0"/>
              </a:rPr>
              <a:t>Add seasonality and trend columns</a:t>
            </a:r>
            <a:endParaRPr lang="en-US" sz="1000" dirty="0"/>
          </a:p>
        </p:txBody>
      </p:sp>
      <p:sp>
        <p:nvSpPr>
          <p:cNvPr id="31" name="Object 30"/>
          <p:cNvSpPr/>
          <p:nvPr/>
        </p:nvSpPr>
        <p:spPr>
          <a:xfrm>
            <a:off x="10380993" y="5099363"/>
            <a:ext cx="133317" cy="133317"/>
          </a:xfrm>
          <a:prstGeom prst="ellipse">
            <a:avLst/>
          </a:prstGeom>
          <a:solidFill>
            <a:srgbClr val="F0B356"/>
          </a:solidFill>
        </p:spPr>
      </p:sp>
      <p:sp>
        <p:nvSpPr>
          <p:cNvPr id="32" name="Object 31"/>
          <p:cNvSpPr/>
          <p:nvPr/>
        </p:nvSpPr>
        <p:spPr>
          <a:xfrm>
            <a:off x="10609558" y="5050845"/>
            <a:ext cx="1256986" cy="230403"/>
          </a:xfrm>
          <a:prstGeom prst="rect">
            <a:avLst/>
          </a:prstGeom>
          <a:noFill/>
        </p:spPr>
        <p:txBody>
          <a:bodyPr wrap="square" lIns="0" tIns="0" rIns="0" bIns="0" rtlCol="0" anchor="t"/>
          <a:lstStyle/>
          <a:p>
            <a:pPr algn="l">
              <a:lnSpc>
                <a:spcPts val="1814"/>
              </a:lnSpc>
              <a:buNone/>
            </a:pPr>
            <a:r>
              <a:rPr lang="en-US" sz="1440" dirty="0">
                <a:solidFill>
                  <a:srgbClr val="FFFFFF"/>
                </a:solidFill>
                <a:latin typeface="Montserrat" pitchFamily="34" charset="0"/>
                <a:ea typeface="Montserrat" pitchFamily="34" charset="-122"/>
                <a:cs typeface="Montserrat" pitchFamily="34" charset="-120"/>
              </a:rPr>
              <a:t>Set 6</a:t>
            </a:r>
            <a:endParaRPr lang="en-US" dirty="0"/>
          </a:p>
        </p:txBody>
      </p:sp>
      <p:sp>
        <p:nvSpPr>
          <p:cNvPr id="33" name="Object 32"/>
          <p:cNvSpPr/>
          <p:nvPr/>
        </p:nvSpPr>
        <p:spPr>
          <a:xfrm>
            <a:off x="10609558" y="5367174"/>
            <a:ext cx="1256986" cy="213292"/>
          </a:xfrm>
          <a:prstGeom prst="rect">
            <a:avLst/>
          </a:prstGeom>
          <a:noFill/>
        </p:spPr>
        <p:txBody>
          <a:bodyPr wrap="square" lIns="0" tIns="0" rIns="0" bIns="0" rtlCol="0" anchor="t"/>
          <a:lstStyle/>
          <a:p>
            <a:pPr algn="l">
              <a:lnSpc>
                <a:spcPts val="1680"/>
              </a:lnSpc>
              <a:spcBef>
                <a:spcPts val="663"/>
              </a:spcBef>
              <a:buNone/>
            </a:pPr>
            <a:r>
              <a:rPr lang="en-US" sz="1200" dirty="0">
                <a:solidFill>
                  <a:srgbClr val="FFFFFF">
                    <a:alpha val="90000"/>
                  </a:srgbClr>
                </a:solidFill>
                <a:latin typeface="Montserrat" pitchFamily="34" charset="0"/>
                <a:ea typeface="Montserrat" pitchFamily="34" charset="-122"/>
                <a:cs typeface="Montserrat" pitchFamily="34" charset="-120"/>
              </a:rPr>
              <a:t>Data Modeling</a:t>
            </a:r>
          </a:p>
          <a:p>
            <a:pPr marL="171450" indent="-171450" algn="l">
              <a:lnSpc>
                <a:spcPts val="1680"/>
              </a:lnSpc>
              <a:spcBef>
                <a:spcPts val="663"/>
              </a:spcBef>
              <a:buFont typeface="Arial" panose="020B0604020202020204" pitchFamily="34" charset="0"/>
              <a:buChar char="•"/>
            </a:pPr>
            <a:r>
              <a:rPr lang="en-US" sz="1000" dirty="0">
                <a:solidFill>
                  <a:srgbClr val="FFFFFF">
                    <a:alpha val="90000"/>
                  </a:srgbClr>
                </a:solidFill>
                <a:latin typeface="Montserrat" pitchFamily="34" charset="0"/>
              </a:rPr>
              <a:t>Tested ARIMA, SARIMA, Linear Regression, and Holt Winters</a:t>
            </a:r>
            <a:endParaRPr lang="en-US" sz="1000" dirty="0"/>
          </a:p>
        </p:txBody>
      </p:sp>
      <p:pic>
        <p:nvPicPr>
          <p:cNvPr id="38" name="Picture 37" descr="A diagram of a pie chart&#10;&#10;Description automatically generated with low confidence">
            <a:extLst>
              <a:ext uri="{FF2B5EF4-FFF2-40B4-BE49-F238E27FC236}">
                <a16:creationId xmlns:a16="http://schemas.microsoft.com/office/drawing/2014/main" id="{FC8994F9-74F7-5E84-1BA0-8203DBD37FBD}"/>
              </a:ext>
            </a:extLst>
          </p:cNvPr>
          <p:cNvPicPr>
            <a:picLocks noChangeAspect="1"/>
          </p:cNvPicPr>
          <p:nvPr/>
        </p:nvPicPr>
        <p:blipFill>
          <a:blip r:embed="rId24"/>
          <a:stretch>
            <a:fillRect/>
          </a:stretch>
        </p:blipFill>
        <p:spPr>
          <a:xfrm>
            <a:off x="7044591" y="5335116"/>
            <a:ext cx="1508383" cy="1464018"/>
          </a:xfrm>
          <a:prstGeom prst="rect">
            <a:avLst/>
          </a:prstGeom>
        </p:spPr>
      </p:pic>
      <p:pic>
        <p:nvPicPr>
          <p:cNvPr id="40" name="Picture 39" descr="A picture containing text, screenshot, diagram, plot&#10;&#10;Description automatically generated">
            <a:extLst>
              <a:ext uri="{FF2B5EF4-FFF2-40B4-BE49-F238E27FC236}">
                <a16:creationId xmlns:a16="http://schemas.microsoft.com/office/drawing/2014/main" id="{0A55F5D4-8267-CB07-EF4A-DF19B3C43F19}"/>
              </a:ext>
            </a:extLst>
          </p:cNvPr>
          <p:cNvPicPr>
            <a:picLocks noChangeAspect="1"/>
          </p:cNvPicPr>
          <p:nvPr/>
        </p:nvPicPr>
        <p:blipFill>
          <a:blip r:embed="rId25"/>
          <a:stretch>
            <a:fillRect/>
          </a:stretch>
        </p:blipFill>
        <p:spPr>
          <a:xfrm>
            <a:off x="2498327" y="834919"/>
            <a:ext cx="2801621" cy="1776954"/>
          </a:xfrm>
          <a:prstGeom prst="rect">
            <a:avLst/>
          </a:prstGeom>
        </p:spPr>
      </p:pic>
      <p:pic>
        <p:nvPicPr>
          <p:cNvPr id="42" name="Picture 41" descr="A picture containing text, diagram, screenshot, plot&#10;&#10;Description automatically generated">
            <a:extLst>
              <a:ext uri="{FF2B5EF4-FFF2-40B4-BE49-F238E27FC236}">
                <a16:creationId xmlns:a16="http://schemas.microsoft.com/office/drawing/2014/main" id="{7CA830A6-3880-6293-C7E0-7B918BE349AA}"/>
              </a:ext>
            </a:extLst>
          </p:cNvPr>
          <p:cNvPicPr>
            <a:picLocks noChangeAspect="1"/>
          </p:cNvPicPr>
          <p:nvPr/>
        </p:nvPicPr>
        <p:blipFill>
          <a:blip r:embed="rId26"/>
          <a:stretch>
            <a:fillRect/>
          </a:stretch>
        </p:blipFill>
        <p:spPr>
          <a:xfrm>
            <a:off x="5773699" y="813507"/>
            <a:ext cx="2991603" cy="18197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b="1" dirty="0">
                <a:solidFill>
                  <a:srgbClr val="62A8BB"/>
                </a:solidFill>
                <a:latin typeface="Montserrat" pitchFamily="34" charset="0"/>
                <a:ea typeface="Montserrat" pitchFamily="34" charset="-122"/>
                <a:cs typeface="Montserrat" pitchFamily="34" charset="-120"/>
              </a:rPr>
              <a:t>Exploratory Data Analysis</a:t>
            </a:r>
            <a:endParaRPr lang="en-US" dirty="0"/>
          </a:p>
        </p:txBody>
      </p:sp>
      <p:pic>
        <p:nvPicPr>
          <p:cNvPr id="18" name="Picture 17">
            <a:extLst>
              <a:ext uri="{FF2B5EF4-FFF2-40B4-BE49-F238E27FC236}">
                <a16:creationId xmlns:a16="http://schemas.microsoft.com/office/drawing/2014/main" id="{617A79D3-6FBB-F5F4-18CE-812F70F3B3EE}"/>
              </a:ext>
            </a:extLst>
          </p:cNvPr>
          <p:cNvPicPr>
            <a:picLocks/>
          </p:cNvPicPr>
          <p:nvPr/>
        </p:nvPicPr>
        <p:blipFill>
          <a:blip r:embed="rId3"/>
          <a:stretch>
            <a:fillRect/>
          </a:stretch>
        </p:blipFill>
        <p:spPr>
          <a:xfrm>
            <a:off x="6094476" y="1285610"/>
            <a:ext cx="4572000" cy="2286000"/>
          </a:xfrm>
          <a:prstGeom prst="rect">
            <a:avLst/>
          </a:prstGeom>
        </p:spPr>
      </p:pic>
      <p:pic>
        <p:nvPicPr>
          <p:cNvPr id="20" name="Picture 19">
            <a:extLst>
              <a:ext uri="{FF2B5EF4-FFF2-40B4-BE49-F238E27FC236}">
                <a16:creationId xmlns:a16="http://schemas.microsoft.com/office/drawing/2014/main" id="{354BC78C-7A1F-FC58-274E-F4C115A12DD9}"/>
              </a:ext>
            </a:extLst>
          </p:cNvPr>
          <p:cNvPicPr>
            <a:picLocks/>
          </p:cNvPicPr>
          <p:nvPr/>
        </p:nvPicPr>
        <p:blipFill>
          <a:blip r:embed="rId4"/>
          <a:stretch>
            <a:fillRect/>
          </a:stretch>
        </p:blipFill>
        <p:spPr>
          <a:xfrm>
            <a:off x="837652" y="1285610"/>
            <a:ext cx="4572000" cy="2286000"/>
          </a:xfrm>
          <a:prstGeom prst="rect">
            <a:avLst/>
          </a:prstGeom>
        </p:spPr>
      </p:pic>
      <p:pic>
        <p:nvPicPr>
          <p:cNvPr id="22" name="Picture 21">
            <a:extLst>
              <a:ext uri="{FF2B5EF4-FFF2-40B4-BE49-F238E27FC236}">
                <a16:creationId xmlns:a16="http://schemas.microsoft.com/office/drawing/2014/main" id="{AB43BE19-8226-1C63-DE4B-3560E7071EF0}"/>
              </a:ext>
            </a:extLst>
          </p:cNvPr>
          <p:cNvPicPr>
            <a:picLocks/>
          </p:cNvPicPr>
          <p:nvPr/>
        </p:nvPicPr>
        <p:blipFill>
          <a:blip r:embed="rId5"/>
          <a:stretch>
            <a:fillRect/>
          </a:stretch>
        </p:blipFill>
        <p:spPr>
          <a:xfrm>
            <a:off x="837652" y="4066536"/>
            <a:ext cx="4572000" cy="2286000"/>
          </a:xfrm>
          <a:prstGeom prst="rect">
            <a:avLst/>
          </a:prstGeom>
        </p:spPr>
      </p:pic>
      <p:pic>
        <p:nvPicPr>
          <p:cNvPr id="24" name="Picture 23">
            <a:extLst>
              <a:ext uri="{FF2B5EF4-FFF2-40B4-BE49-F238E27FC236}">
                <a16:creationId xmlns:a16="http://schemas.microsoft.com/office/drawing/2014/main" id="{E91358A4-7FC2-C14F-19AF-1DC294BB8B99}"/>
              </a:ext>
            </a:extLst>
          </p:cNvPr>
          <p:cNvPicPr>
            <a:picLocks/>
          </p:cNvPicPr>
          <p:nvPr/>
        </p:nvPicPr>
        <p:blipFill>
          <a:blip r:embed="rId6"/>
          <a:stretch>
            <a:fillRect/>
          </a:stretch>
        </p:blipFill>
        <p:spPr>
          <a:xfrm>
            <a:off x="6094476" y="4066536"/>
            <a:ext cx="4572000" cy="2286000"/>
          </a:xfrm>
          <a:prstGeom prst="rect">
            <a:avLst/>
          </a:prstGeom>
        </p:spPr>
      </p:pic>
      <p:sp>
        <p:nvSpPr>
          <p:cNvPr id="25" name="TextBox 24">
            <a:extLst>
              <a:ext uri="{FF2B5EF4-FFF2-40B4-BE49-F238E27FC236}">
                <a16:creationId xmlns:a16="http://schemas.microsoft.com/office/drawing/2014/main" id="{125130D9-7C6A-9D6D-C1B3-004E67279BCB}"/>
              </a:ext>
            </a:extLst>
          </p:cNvPr>
          <p:cNvSpPr txBox="1"/>
          <p:nvPr/>
        </p:nvSpPr>
        <p:spPr>
          <a:xfrm>
            <a:off x="1293822" y="950919"/>
            <a:ext cx="3844516" cy="338554"/>
          </a:xfrm>
          <a:prstGeom prst="rect">
            <a:avLst/>
          </a:prstGeom>
          <a:noFill/>
        </p:spPr>
        <p:txBody>
          <a:bodyPr wrap="square" rtlCol="0">
            <a:spAutoFit/>
          </a:bodyPr>
          <a:lstStyle/>
          <a:p>
            <a:r>
              <a:rPr lang="en-US" sz="1600" dirty="0">
                <a:solidFill>
                  <a:schemeClr val="bg1"/>
                </a:solidFill>
              </a:rPr>
              <a:t>Autocorrelation - Postcodes 2600-2700</a:t>
            </a:r>
          </a:p>
        </p:txBody>
      </p:sp>
      <p:sp>
        <p:nvSpPr>
          <p:cNvPr id="26" name="TextBox 25">
            <a:extLst>
              <a:ext uri="{FF2B5EF4-FFF2-40B4-BE49-F238E27FC236}">
                <a16:creationId xmlns:a16="http://schemas.microsoft.com/office/drawing/2014/main" id="{31F95E62-0D4F-011B-D4EE-E26D974A1C97}"/>
              </a:ext>
            </a:extLst>
          </p:cNvPr>
          <p:cNvSpPr txBox="1"/>
          <p:nvPr/>
        </p:nvSpPr>
        <p:spPr>
          <a:xfrm>
            <a:off x="1201394" y="3724458"/>
            <a:ext cx="3844516" cy="338554"/>
          </a:xfrm>
          <a:prstGeom prst="rect">
            <a:avLst/>
          </a:prstGeom>
          <a:noFill/>
        </p:spPr>
        <p:txBody>
          <a:bodyPr wrap="square" rtlCol="0">
            <a:spAutoFit/>
          </a:bodyPr>
          <a:lstStyle/>
          <a:p>
            <a:r>
              <a:rPr lang="en-US" sz="1600" dirty="0">
                <a:solidFill>
                  <a:schemeClr val="bg1"/>
                </a:solidFill>
              </a:rPr>
              <a:t>Autocorrelation - Postcodes 2801-2915</a:t>
            </a:r>
          </a:p>
        </p:txBody>
      </p:sp>
      <p:sp>
        <p:nvSpPr>
          <p:cNvPr id="27" name="TextBox 26">
            <a:extLst>
              <a:ext uri="{FF2B5EF4-FFF2-40B4-BE49-F238E27FC236}">
                <a16:creationId xmlns:a16="http://schemas.microsoft.com/office/drawing/2014/main" id="{87EF81AE-1089-B115-17EC-25766910B6B0}"/>
              </a:ext>
            </a:extLst>
          </p:cNvPr>
          <p:cNvSpPr txBox="1"/>
          <p:nvPr/>
        </p:nvSpPr>
        <p:spPr>
          <a:xfrm>
            <a:off x="7250698" y="3724458"/>
            <a:ext cx="3844516" cy="338554"/>
          </a:xfrm>
          <a:prstGeom prst="rect">
            <a:avLst/>
          </a:prstGeom>
          <a:noFill/>
        </p:spPr>
        <p:txBody>
          <a:bodyPr wrap="square" rtlCol="0">
            <a:spAutoFit/>
          </a:bodyPr>
          <a:lstStyle/>
          <a:p>
            <a:r>
              <a:rPr lang="en-US" sz="1600" dirty="0">
                <a:solidFill>
                  <a:schemeClr val="bg1"/>
                </a:solidFill>
              </a:rPr>
              <a:t>Price for Units by Year</a:t>
            </a:r>
          </a:p>
        </p:txBody>
      </p:sp>
      <p:sp>
        <p:nvSpPr>
          <p:cNvPr id="28" name="TextBox 27">
            <a:extLst>
              <a:ext uri="{FF2B5EF4-FFF2-40B4-BE49-F238E27FC236}">
                <a16:creationId xmlns:a16="http://schemas.microsoft.com/office/drawing/2014/main" id="{91606E60-DABF-A9F2-B17D-100CC98DDC3F}"/>
              </a:ext>
            </a:extLst>
          </p:cNvPr>
          <p:cNvSpPr txBox="1"/>
          <p:nvPr/>
        </p:nvSpPr>
        <p:spPr>
          <a:xfrm>
            <a:off x="6989441" y="963485"/>
            <a:ext cx="3844516" cy="338554"/>
          </a:xfrm>
          <a:prstGeom prst="rect">
            <a:avLst/>
          </a:prstGeom>
          <a:noFill/>
        </p:spPr>
        <p:txBody>
          <a:bodyPr wrap="square" rtlCol="0">
            <a:spAutoFit/>
          </a:bodyPr>
          <a:lstStyle/>
          <a:p>
            <a:r>
              <a:rPr lang="en-US" sz="1600" dirty="0">
                <a:solidFill>
                  <a:schemeClr val="bg1"/>
                </a:solidFill>
              </a:rPr>
              <a:t>Average Sale Price of Houses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2" name="Picture 6" descr="Cogs Free Stock Photos, Images, and Pictures of Cogs">
            <a:extLst>
              <a:ext uri="{FF2B5EF4-FFF2-40B4-BE49-F238E27FC236}">
                <a16:creationId xmlns:a16="http://schemas.microsoft.com/office/drawing/2014/main" id="{913E628E-8173-FDE6-073E-2058B8EEECD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Object 1">
            <a:extLst>
              <a:ext uri="{FF2B5EF4-FFF2-40B4-BE49-F238E27FC236}">
                <a16:creationId xmlns:a16="http://schemas.microsoft.com/office/drawing/2014/main" id="{24FAAC0D-8F11-AE5E-F150-308A65F37147}"/>
              </a:ext>
            </a:extLst>
          </p:cNvPr>
          <p:cNvSpPr/>
          <p:nvPr/>
        </p:nvSpPr>
        <p:spPr>
          <a:xfrm>
            <a:off x="1391093" y="64818"/>
            <a:ext cx="10515600" cy="593880"/>
          </a:xfrm>
          <a:prstGeom prst="rect">
            <a:avLst/>
          </a:prstGeom>
        </p:spPr>
        <p:txBody>
          <a:bodyPr vert="horz" lIns="91440" tIns="45720" rIns="91440" bIns="45720" rtlCol="0" anchor="b">
            <a:normAutofit fontScale="92500" lnSpcReduction="10000"/>
          </a:bodyPr>
          <a:lstStyle/>
          <a:p>
            <a:pPr algn="ctr">
              <a:lnSpc>
                <a:spcPct val="90000"/>
              </a:lnSpc>
              <a:spcBef>
                <a:spcPct val="0"/>
              </a:spcBef>
              <a:spcAft>
                <a:spcPts val="600"/>
              </a:spcAft>
            </a:pPr>
            <a:r>
              <a:rPr lang="en-US" sz="4400" b="0" i="0" dirty="0">
                <a:solidFill>
                  <a:srgbClr val="FFFFFF"/>
                </a:solidFill>
                <a:effectLst/>
                <a:latin typeface="+mj-lt"/>
                <a:ea typeface="+mj-ea"/>
                <a:cs typeface="+mj-cs"/>
              </a:rPr>
              <a:t>Data Processing &amp; Feature Engineering </a:t>
            </a:r>
            <a:endParaRPr lang="en-US" sz="4400" dirty="0">
              <a:solidFill>
                <a:srgbClr val="FFFFFF"/>
              </a:solidFill>
              <a:latin typeface="+mj-lt"/>
              <a:ea typeface="+mj-ea"/>
              <a:cs typeface="+mj-cs"/>
            </a:endParaRPr>
          </a:p>
        </p:txBody>
      </p:sp>
      <p:sp>
        <p:nvSpPr>
          <p:cNvPr id="2" name="Object 1"/>
          <p:cNvSpPr/>
          <p:nvPr/>
        </p:nvSpPr>
        <p:spPr>
          <a:xfrm>
            <a:off x="147601" y="1317395"/>
            <a:ext cx="11893751" cy="3824522"/>
          </a:xfrm>
          <a:prstGeom prst="rect">
            <a:avLst/>
          </a:prstGeom>
          <a:noFill/>
        </p:spPr>
        <p:txBody>
          <a:bodyPr wrap="square" lIns="0" tIns="0" rIns="0" bIns="0" rtlCol="0" anchor="t"/>
          <a:lstStyle/>
          <a:p>
            <a:pPr algn="ctr">
              <a:lnSpc>
                <a:spcPts val="5021"/>
              </a:lnSpc>
              <a:buNone/>
            </a:pPr>
            <a:endParaRPr lang="en-US" dirty="0"/>
          </a:p>
        </p:txBody>
      </p:sp>
      <p:sp>
        <p:nvSpPr>
          <p:cNvPr id="7" name="TextBox 6">
            <a:extLst>
              <a:ext uri="{FF2B5EF4-FFF2-40B4-BE49-F238E27FC236}">
                <a16:creationId xmlns:a16="http://schemas.microsoft.com/office/drawing/2014/main" id="{ED4BC71A-00D9-7097-EF28-764F7339DD99}"/>
              </a:ext>
            </a:extLst>
          </p:cNvPr>
          <p:cNvSpPr txBox="1"/>
          <p:nvPr/>
        </p:nvSpPr>
        <p:spPr>
          <a:xfrm>
            <a:off x="637953" y="914400"/>
            <a:ext cx="11268740" cy="2308324"/>
          </a:xfrm>
          <a:prstGeom prst="rect">
            <a:avLst/>
          </a:prstGeom>
          <a:noFill/>
        </p:spPr>
        <p:txBody>
          <a:bodyPr wrap="square" rtlCol="0">
            <a:spAutoFit/>
          </a:bodyPr>
          <a:lstStyle/>
          <a:p>
            <a:r>
              <a:rPr lang="en-US" dirty="0">
                <a:solidFill>
                  <a:schemeClr val="bg1"/>
                </a:solidFill>
              </a:rPr>
              <a:t>Data Processing:</a:t>
            </a:r>
          </a:p>
          <a:p>
            <a:pPr marL="285750" indent="-285750">
              <a:buFont typeface="Arial" panose="020B0604020202020204" pitchFamily="34" charset="0"/>
              <a:buChar char="•"/>
            </a:pPr>
            <a:r>
              <a:rPr lang="en-US" dirty="0">
                <a:solidFill>
                  <a:schemeClr val="bg1"/>
                </a:solidFill>
              </a:rPr>
              <a:t>Data cleansing involves handling missing values, duplicate entries, or other data quality issues. After looking over the Kaggle dataset there was not any cleansing that was required as the data as the values showed no major outliers</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Missing values can be imputed using techniques such as linear interpolation, forward-fill, or backward-fill. Duplicate entries need to be removed to avoid bias in the model. When checking for Duplicates or NA values I found none in the data</a:t>
            </a:r>
          </a:p>
        </p:txBody>
      </p:sp>
      <p:sp>
        <p:nvSpPr>
          <p:cNvPr id="8" name="TextBox 7">
            <a:extLst>
              <a:ext uri="{FF2B5EF4-FFF2-40B4-BE49-F238E27FC236}">
                <a16:creationId xmlns:a16="http://schemas.microsoft.com/office/drawing/2014/main" id="{39079E3F-0C26-2498-8168-CD39BAA7A8CF}"/>
              </a:ext>
            </a:extLst>
          </p:cNvPr>
          <p:cNvSpPr txBox="1"/>
          <p:nvPr/>
        </p:nvSpPr>
        <p:spPr>
          <a:xfrm>
            <a:off x="882501" y="4136065"/>
            <a:ext cx="11024191" cy="2308324"/>
          </a:xfrm>
          <a:prstGeom prst="rect">
            <a:avLst/>
          </a:prstGeom>
          <a:noFill/>
        </p:spPr>
        <p:txBody>
          <a:bodyPr wrap="square" rtlCol="0">
            <a:spAutoFit/>
          </a:bodyPr>
          <a:lstStyle/>
          <a:p>
            <a:r>
              <a:rPr lang="en-US" dirty="0">
                <a:solidFill>
                  <a:schemeClr val="bg1"/>
                </a:solidFill>
              </a:rPr>
              <a:t>Feature Engineering:</a:t>
            </a:r>
          </a:p>
          <a:p>
            <a:pPr marL="285750" indent="-285750">
              <a:buFont typeface="Arial" panose="020B0604020202020204" pitchFamily="34" charset="0"/>
              <a:buChar char="•"/>
            </a:pPr>
            <a:r>
              <a:rPr lang="en-US" dirty="0">
                <a:solidFill>
                  <a:schemeClr val="bg1"/>
                </a:solidFill>
              </a:rPr>
              <a:t>I binned the postal codes price difference. I also added year date sold to be able to digest the data better and understand the forecast. Finally, I added trend and seasonality, this way I was able to understand what kinds of seasonality the house sales had the visualize the trend. </a:t>
            </a:r>
            <a:br>
              <a:rPr lang="en-US" dirty="0">
                <a:solidFill>
                  <a:schemeClr val="bg1"/>
                </a:solidFill>
              </a:rPr>
            </a:br>
            <a:endParaRPr lang="en-US" dirty="0">
              <a:solidFill>
                <a:schemeClr val="bg1"/>
              </a:solidFill>
            </a:endParaRPr>
          </a:p>
          <a:p>
            <a:pPr marL="285750" indent="-285750">
              <a:buFont typeface="Arial" panose="020B0604020202020204" pitchFamily="34" charset="0"/>
              <a:buChar char="•"/>
            </a:pPr>
            <a:r>
              <a:rPr lang="en-US" dirty="0">
                <a:solidFill>
                  <a:schemeClr val="bg1"/>
                </a:solidFill>
              </a:rPr>
              <a:t>It is very common to have seasonality and trend with the housing market so I thought this would be a great add to help the model.</a:t>
            </a:r>
            <a:br>
              <a:rPr lang="en-US" dirty="0">
                <a:solidFill>
                  <a:schemeClr val="bg1"/>
                </a:solidFill>
              </a:rPr>
            </a:br>
            <a:endParaRPr 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bject 1">
            <a:extLst>
              <a:ext uri="{FF2B5EF4-FFF2-40B4-BE49-F238E27FC236}">
                <a16:creationId xmlns:a16="http://schemas.microsoft.com/office/drawing/2014/main" id="{A19BE38E-EAF9-BFF6-4A2F-32C7B441B102}"/>
              </a:ext>
            </a:extLst>
          </p:cNvPr>
          <p:cNvSpPr/>
          <p:nvPr/>
        </p:nvSpPr>
        <p:spPr>
          <a:xfrm>
            <a:off x="6700838" y="707132"/>
            <a:ext cx="5037506"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0" i="0" dirty="0">
                <a:solidFill>
                  <a:schemeClr val="bg1"/>
                </a:solidFill>
                <a:effectLst/>
                <a:latin typeface="Arial" panose="020B0604020202020204" pitchFamily="34" charset="0"/>
              </a:rPr>
              <a:t>Proposed Approaches</a:t>
            </a:r>
            <a:endParaRPr lang="en-US" sz="3500" dirty="0">
              <a:solidFill>
                <a:schemeClr val="bg1"/>
              </a:solidFill>
              <a:latin typeface="+mj-lt"/>
              <a:ea typeface="+mj-ea"/>
              <a:cs typeface="+mj-cs"/>
            </a:endParaRPr>
          </a:p>
        </p:txBody>
      </p:sp>
      <p:pic>
        <p:nvPicPr>
          <p:cNvPr id="75" name="Picture 74" descr="A close-up of numbers&#10;&#10;Description automatically generated with low confidence">
            <a:extLst>
              <a:ext uri="{FF2B5EF4-FFF2-40B4-BE49-F238E27FC236}">
                <a16:creationId xmlns:a16="http://schemas.microsoft.com/office/drawing/2014/main" id="{0B2BC1D0-D563-80CC-A035-7FD7D27E2E00}"/>
              </a:ext>
            </a:extLst>
          </p:cNvPr>
          <p:cNvPicPr>
            <a:picLocks noChangeAspect="1"/>
          </p:cNvPicPr>
          <p:nvPr/>
        </p:nvPicPr>
        <p:blipFill>
          <a:blip r:embed="rId3"/>
          <a:stretch>
            <a:fillRect/>
          </a:stretch>
        </p:blipFill>
        <p:spPr>
          <a:xfrm>
            <a:off x="126205" y="495615"/>
            <a:ext cx="6167018" cy="894217"/>
          </a:xfrm>
          <a:prstGeom prst="rect">
            <a:avLst/>
          </a:prstGeom>
        </p:spPr>
      </p:pic>
      <p:pic>
        <p:nvPicPr>
          <p:cNvPr id="73" name="Picture 72" descr="A picture containing text, font, white&#10;&#10;Description automatically generated">
            <a:extLst>
              <a:ext uri="{FF2B5EF4-FFF2-40B4-BE49-F238E27FC236}">
                <a16:creationId xmlns:a16="http://schemas.microsoft.com/office/drawing/2014/main" id="{7E012392-5AA9-0A01-5A38-2345C81F65CB}"/>
              </a:ext>
            </a:extLst>
          </p:cNvPr>
          <p:cNvPicPr>
            <a:picLocks noChangeAspect="1"/>
          </p:cNvPicPr>
          <p:nvPr/>
        </p:nvPicPr>
        <p:blipFill>
          <a:blip r:embed="rId4"/>
          <a:stretch>
            <a:fillRect/>
          </a:stretch>
        </p:blipFill>
        <p:spPr>
          <a:xfrm>
            <a:off x="126204" y="2182131"/>
            <a:ext cx="6167018" cy="847964"/>
          </a:xfrm>
          <a:prstGeom prst="rect">
            <a:avLst/>
          </a:prstGeom>
        </p:spPr>
      </p:pic>
      <p:cxnSp>
        <p:nvCxnSpPr>
          <p:cNvPr id="84" name="Straight Connector 83">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00838" y="3209925"/>
            <a:ext cx="536495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1" name="Picture 70" descr="A black text on a white background&#10;&#10;Description automatically generated with low confidence">
            <a:extLst>
              <a:ext uri="{FF2B5EF4-FFF2-40B4-BE49-F238E27FC236}">
                <a16:creationId xmlns:a16="http://schemas.microsoft.com/office/drawing/2014/main" id="{52C7FC2B-44DF-9F33-BBC2-74D781201A2C}"/>
              </a:ext>
            </a:extLst>
          </p:cNvPr>
          <p:cNvPicPr>
            <a:picLocks noChangeAspect="1"/>
          </p:cNvPicPr>
          <p:nvPr/>
        </p:nvPicPr>
        <p:blipFill>
          <a:blip r:embed="rId5"/>
          <a:stretch>
            <a:fillRect/>
          </a:stretch>
        </p:blipFill>
        <p:spPr>
          <a:xfrm>
            <a:off x="126205" y="3858150"/>
            <a:ext cx="6167018" cy="817129"/>
          </a:xfrm>
          <a:prstGeom prst="rect">
            <a:avLst/>
          </a:prstGeom>
        </p:spPr>
      </p:pic>
      <p:pic>
        <p:nvPicPr>
          <p:cNvPr id="77" name="Picture 76" descr="A picture containing text, font, white, typography&#10;&#10;Description automatically generated">
            <a:extLst>
              <a:ext uri="{FF2B5EF4-FFF2-40B4-BE49-F238E27FC236}">
                <a16:creationId xmlns:a16="http://schemas.microsoft.com/office/drawing/2014/main" id="{2A022CAC-2836-4764-FBF4-70CA84EC39FE}"/>
              </a:ext>
            </a:extLst>
          </p:cNvPr>
          <p:cNvPicPr>
            <a:picLocks noChangeAspect="1"/>
          </p:cNvPicPr>
          <p:nvPr/>
        </p:nvPicPr>
        <p:blipFill>
          <a:blip r:embed="rId6"/>
          <a:stretch>
            <a:fillRect/>
          </a:stretch>
        </p:blipFill>
        <p:spPr>
          <a:xfrm>
            <a:off x="126205" y="5511042"/>
            <a:ext cx="6167018" cy="832548"/>
          </a:xfrm>
          <a:prstGeom prst="rect">
            <a:avLst/>
          </a:prstGeom>
        </p:spPr>
      </p:pic>
      <p:sp>
        <p:nvSpPr>
          <p:cNvPr id="86" name="Rectangle 85">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13377D62-B7DB-EB89-13BC-D10086849E18}"/>
              </a:ext>
            </a:extLst>
          </p:cNvPr>
          <p:cNvSpPr txBox="1"/>
          <p:nvPr/>
        </p:nvSpPr>
        <p:spPr>
          <a:xfrm>
            <a:off x="6804837" y="3429000"/>
            <a:ext cx="4582633" cy="2631490"/>
          </a:xfrm>
          <a:prstGeom prst="rect">
            <a:avLst/>
          </a:prstGeom>
          <a:noFill/>
        </p:spPr>
        <p:txBody>
          <a:bodyPr wrap="square" rtlCol="0">
            <a:spAutoFit/>
          </a:bodyPr>
          <a:lstStyle/>
          <a:p>
            <a:pPr marL="285750" indent="-285750">
              <a:buFont typeface="Arial" panose="020B0604020202020204" pitchFamily="34" charset="0"/>
              <a:buChar char="•"/>
            </a:pPr>
            <a:r>
              <a:rPr lang="en-US" sz="1100" dirty="0">
                <a:solidFill>
                  <a:schemeClr val="bg1"/>
                </a:solidFill>
              </a:rPr>
              <a:t>I tested four different models to see what would perform the best. SARIMA, Linear Regression with ARMA Errors, Holt-Winters (HW), and ARIMA</a:t>
            </a:r>
            <a:br>
              <a:rPr lang="en-US" sz="1100" dirty="0">
                <a:solidFill>
                  <a:schemeClr val="bg1"/>
                </a:solidFill>
              </a:rPr>
            </a:br>
            <a:endParaRPr lang="en-US" sz="1100" dirty="0">
              <a:solidFill>
                <a:schemeClr val="bg1"/>
              </a:solidFill>
            </a:endParaRPr>
          </a:p>
          <a:p>
            <a:pPr marL="285750" indent="-285750">
              <a:buFont typeface="Arial" panose="020B0604020202020204" pitchFamily="34" charset="0"/>
              <a:buChar char="•"/>
            </a:pPr>
            <a:r>
              <a:rPr lang="en-US" sz="1100" dirty="0">
                <a:solidFill>
                  <a:schemeClr val="bg1"/>
                </a:solidFill>
              </a:rPr>
              <a:t>In the end HW performed the best and that is the model I went with</a:t>
            </a:r>
            <a:br>
              <a:rPr lang="en-US" sz="1100" dirty="0">
                <a:solidFill>
                  <a:schemeClr val="bg1"/>
                </a:solidFill>
              </a:rPr>
            </a:br>
            <a:endParaRPr lang="en-US" sz="1100" dirty="0">
              <a:solidFill>
                <a:schemeClr val="bg1"/>
              </a:solidFill>
            </a:endParaRPr>
          </a:p>
          <a:p>
            <a:pPr marL="285750" indent="-285750">
              <a:buFont typeface="Arial" panose="020B0604020202020204" pitchFamily="34" charset="0"/>
              <a:buChar char="•"/>
            </a:pPr>
            <a:r>
              <a:rPr lang="en-US" sz="1100" dirty="0">
                <a:solidFill>
                  <a:schemeClr val="bg1"/>
                </a:solidFill>
              </a:rPr>
              <a:t>Not only that, HW is suitable when dealing with time series data exhibiting trend and seasonality and the housing market has a lot of seasonality and trend</a:t>
            </a:r>
            <a:br>
              <a:rPr lang="en-US" sz="1100" dirty="0">
                <a:solidFill>
                  <a:schemeClr val="bg1"/>
                </a:solidFill>
              </a:rPr>
            </a:br>
            <a:endParaRPr lang="en-US" sz="1100" dirty="0">
              <a:solidFill>
                <a:schemeClr val="bg1"/>
              </a:solidFill>
            </a:endParaRPr>
          </a:p>
          <a:p>
            <a:pPr marL="285750" indent="-285750">
              <a:buFont typeface="Arial" panose="020B0604020202020204" pitchFamily="34" charset="0"/>
              <a:buChar char="•"/>
            </a:pPr>
            <a:r>
              <a:rPr lang="en-US" sz="1100" dirty="0">
                <a:solidFill>
                  <a:schemeClr val="bg1"/>
                </a:solidFill>
              </a:rPr>
              <a:t>The trade-off with HW is that it assumes the patterns observed in the past will continue. It may struggle to adapt to abrupt changes or irregularities in the data. Additionally, the model's performance may degrade for long-term forecasts.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476131" y="476131"/>
            <a:ext cx="3829997" cy="5913546"/>
          </a:xfrm>
          <a:prstGeom prst="rect">
            <a:avLst/>
          </a:prstGeom>
          <a:solidFill>
            <a:srgbClr val="62A8BB"/>
          </a:solidFill>
        </p:spPr>
      </p:sp>
      <p:pic>
        <p:nvPicPr>
          <p:cNvPr id="3" name="Object 2" descr="preencoded.png"/>
          <p:cNvPicPr>
            <a:picLocks noChangeAspect="1"/>
          </p:cNvPicPr>
          <p:nvPr/>
        </p:nvPicPr>
        <p:blipFill>
          <a:blip r:embed="rId3"/>
          <a:srcRect l="30570" r="30570"/>
          <a:stretch/>
        </p:blipFill>
        <p:spPr>
          <a:xfrm>
            <a:off x="476131" y="476131"/>
            <a:ext cx="3829997" cy="5913546"/>
          </a:xfrm>
          <a:prstGeom prst="rect">
            <a:avLst/>
          </a:prstGeom>
        </p:spPr>
      </p:pic>
      <p:sp>
        <p:nvSpPr>
          <p:cNvPr id="4" name="Object 3"/>
          <p:cNvSpPr/>
          <p:nvPr/>
        </p:nvSpPr>
        <p:spPr>
          <a:xfrm>
            <a:off x="4461347" y="2581597"/>
            <a:ext cx="7562864" cy="509906"/>
          </a:xfrm>
          <a:prstGeom prst="rect">
            <a:avLst/>
          </a:prstGeom>
          <a:noFill/>
        </p:spPr>
        <p:txBody>
          <a:bodyPr wrap="square" lIns="0" tIns="0" rIns="0" bIns="0" rtlCol="0" anchor="t"/>
          <a:lstStyle/>
          <a:p>
            <a:pPr algn="ctr">
              <a:lnSpc>
                <a:spcPts val="4016"/>
              </a:lnSpc>
              <a:buNone/>
            </a:pPr>
            <a:r>
              <a:rPr lang="en-US" sz="3188" b="1" dirty="0">
                <a:solidFill>
                  <a:srgbClr val="62A8BB"/>
                </a:solidFill>
                <a:latin typeface="Montserrat" pitchFamily="34" charset="0"/>
                <a:ea typeface="Montserrat" pitchFamily="34" charset="-122"/>
                <a:cs typeface="Montserrat" pitchFamily="34" charset="-120"/>
              </a:rPr>
              <a:t>Results (accuracy)</a:t>
            </a:r>
            <a:endParaRPr lang="en-US" dirty="0"/>
          </a:p>
        </p:txBody>
      </p:sp>
      <p:sp>
        <p:nvSpPr>
          <p:cNvPr id="5" name="Object 4"/>
          <p:cNvSpPr/>
          <p:nvPr/>
        </p:nvSpPr>
        <p:spPr>
          <a:xfrm>
            <a:off x="4461347" y="3199823"/>
            <a:ext cx="7562864" cy="1023979"/>
          </a:xfrm>
          <a:prstGeom prst="rect">
            <a:avLst/>
          </a:prstGeom>
          <a:noFill/>
        </p:spPr>
        <p:txBody>
          <a:bodyPr wrap="square" lIns="0" tIns="0" rIns="0" bIns="0" rtlCol="0" anchor="t"/>
          <a:lstStyle/>
          <a:p>
            <a:pPr algn="ctr">
              <a:lnSpc>
                <a:spcPts val="2016"/>
              </a:lnSpc>
              <a:spcBef>
                <a:spcPts val="836"/>
              </a:spcBef>
              <a:buNone/>
            </a:pPr>
            <a:r>
              <a:rPr lang="en-US" sz="1440" dirty="0">
                <a:solidFill>
                  <a:srgbClr val="FFFFFF">
                    <a:alpha val="90000"/>
                  </a:srgbClr>
                </a:solidFill>
                <a:latin typeface="Montserrat" pitchFamily="34" charset="0"/>
                <a:ea typeface="Montserrat" pitchFamily="34" charset="-122"/>
                <a:cs typeface="Montserrat" pitchFamily="34" charset="-120"/>
              </a:rPr>
              <a:t>Based on these accuracy measures, the lower the values for RMSE, MAE, MPE, and MAPE, the better the model performance. Holt-Winters has the lowest RMSE and MAE, indicating better accuracy in forecasting.</a:t>
            </a:r>
            <a:br>
              <a:rPr lang="en-US" sz="1440" dirty="0">
                <a:solidFill>
                  <a:srgbClr val="FFFFFF">
                    <a:alpha val="90000"/>
                  </a:srgbClr>
                </a:solidFill>
                <a:latin typeface="Montserrat" pitchFamily="34" charset="0"/>
                <a:ea typeface="Montserrat" pitchFamily="34" charset="-122"/>
                <a:cs typeface="Montserrat" pitchFamily="34" charset="-120"/>
              </a:rPr>
            </a:br>
            <a:br>
              <a:rPr lang="en-US" sz="1440" dirty="0">
                <a:solidFill>
                  <a:srgbClr val="FFFFFF">
                    <a:alpha val="90000"/>
                  </a:srgbClr>
                </a:solidFill>
                <a:latin typeface="Montserrat" pitchFamily="34" charset="0"/>
                <a:ea typeface="Montserrat" pitchFamily="34" charset="-122"/>
                <a:cs typeface="Montserrat" pitchFamily="34" charset="-120"/>
              </a:rPr>
            </a:br>
            <a:r>
              <a:rPr lang="en-US" sz="1440" dirty="0">
                <a:solidFill>
                  <a:srgbClr val="FFFFFF">
                    <a:alpha val="90000"/>
                  </a:srgbClr>
                </a:solidFill>
                <a:latin typeface="Montserrat" pitchFamily="34" charset="0"/>
                <a:ea typeface="Montserrat" pitchFamily="34" charset="-122"/>
                <a:cs typeface="Montserrat" pitchFamily="34" charset="-120"/>
              </a:rPr>
              <a:t>The learning from the methodology for Holt-Winters is that it deals well with seasonality, and by incorporating the seasonality it performs better.</a:t>
            </a:r>
            <a:endParaRPr lang="en-US" dirty="0"/>
          </a:p>
        </p:txBody>
      </p:sp>
      <p:pic>
        <p:nvPicPr>
          <p:cNvPr id="6" name="Picture 5" descr="A black text on a white background&#10;&#10;Description automatically generated with low confidence">
            <a:extLst>
              <a:ext uri="{FF2B5EF4-FFF2-40B4-BE49-F238E27FC236}">
                <a16:creationId xmlns:a16="http://schemas.microsoft.com/office/drawing/2014/main" id="{1796E89D-2D08-2798-B9D2-D634AEC601F1}"/>
              </a:ext>
            </a:extLst>
          </p:cNvPr>
          <p:cNvPicPr>
            <a:picLocks noChangeAspect="1"/>
          </p:cNvPicPr>
          <p:nvPr/>
        </p:nvPicPr>
        <p:blipFill>
          <a:blip r:embed="rId4"/>
          <a:stretch>
            <a:fillRect/>
          </a:stretch>
        </p:blipFill>
        <p:spPr>
          <a:xfrm>
            <a:off x="5159270" y="5676317"/>
            <a:ext cx="6167018" cy="81712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62827"/>
            <a:ext cx="12188952" cy="509906"/>
          </a:xfrm>
          <a:prstGeom prst="rect">
            <a:avLst/>
          </a:prstGeom>
          <a:noFill/>
        </p:spPr>
        <p:txBody>
          <a:bodyPr wrap="square" lIns="0" tIns="0" rIns="0" bIns="0" rtlCol="0" anchor="t"/>
          <a:lstStyle/>
          <a:p>
            <a:pPr algn="ctr">
              <a:lnSpc>
                <a:spcPts val="4016"/>
              </a:lnSpc>
              <a:buNone/>
            </a:pPr>
            <a:r>
              <a:rPr lang="en-US" sz="3188" b="1" dirty="0">
                <a:solidFill>
                  <a:srgbClr val="62A8BB"/>
                </a:solidFill>
                <a:latin typeface="Montserrat" pitchFamily="34" charset="0"/>
                <a:ea typeface="Montserrat" pitchFamily="34" charset="-122"/>
                <a:cs typeface="Montserrat" pitchFamily="34" charset="-120"/>
              </a:rPr>
              <a:t>Future Work</a:t>
            </a:r>
            <a:endParaRPr lang="en-US"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10349" y="2354915"/>
            <a:ext cx="971307" cy="904649"/>
          </a:xfrm>
          <a:prstGeom prst="rect">
            <a:avLst/>
          </a:prstGeom>
        </p:spPr>
      </p:pic>
      <p:sp>
        <p:nvSpPr>
          <p:cNvPr id="4" name="Object 3"/>
          <p:cNvSpPr/>
          <p:nvPr/>
        </p:nvSpPr>
        <p:spPr>
          <a:xfrm>
            <a:off x="383285" y="3618357"/>
            <a:ext cx="3613834"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Hyperparameter Tuning</a:t>
            </a:r>
            <a:endParaRPr lang="en-US" dirty="0"/>
          </a:p>
        </p:txBody>
      </p:sp>
      <p:sp>
        <p:nvSpPr>
          <p:cNvPr id="5" name="Object 4"/>
          <p:cNvSpPr/>
          <p:nvPr/>
        </p:nvSpPr>
        <p:spPr>
          <a:xfrm>
            <a:off x="383285" y="3934687"/>
            <a:ext cx="3613834"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Fine-tune the hyperparameters of the chosen model to optimize its performance. Use techniques like grid search, random search, or Bayesian optimization to find the best combination of hyperparameters.</a:t>
            </a:r>
            <a:endParaRPr lang="en-US"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2802" y="2566948"/>
            <a:ext cx="1171282" cy="485654"/>
          </a:xfrm>
          <a:prstGeom prst="rect">
            <a:avLst/>
          </a:prstGeom>
        </p:spPr>
      </p:pic>
      <p:sp>
        <p:nvSpPr>
          <p:cNvPr id="7" name="Object 6"/>
          <p:cNvSpPr/>
          <p:nvPr/>
        </p:nvSpPr>
        <p:spPr>
          <a:xfrm>
            <a:off x="4250897" y="3618357"/>
            <a:ext cx="3687158"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Rolling Window Analysis</a:t>
            </a:r>
            <a:endParaRPr lang="en-US" dirty="0"/>
          </a:p>
        </p:txBody>
      </p:sp>
      <p:sp>
        <p:nvSpPr>
          <p:cNvPr id="8" name="Object 7"/>
          <p:cNvSpPr/>
          <p:nvPr/>
        </p:nvSpPr>
        <p:spPr>
          <a:xfrm>
            <a:off x="4250897" y="3934687"/>
            <a:ext cx="3687158"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Implement a rolling window approach where the model is trained on a moving window of historical data. This allows the model to adapt and update its parameters over time, incorporating the latest available information for improved forecasting accuracy.</a:t>
            </a:r>
            <a:endParaRPr lang="en-US"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30034" y="2433029"/>
            <a:ext cx="895126" cy="799900"/>
          </a:xfrm>
          <a:prstGeom prst="rect">
            <a:avLst/>
          </a:prstGeom>
        </p:spPr>
      </p:pic>
      <p:sp>
        <p:nvSpPr>
          <p:cNvPr id="10" name="Object 9"/>
          <p:cNvSpPr/>
          <p:nvPr/>
        </p:nvSpPr>
        <p:spPr>
          <a:xfrm>
            <a:off x="8160408" y="3618357"/>
            <a:ext cx="3676683" cy="230403"/>
          </a:xfrm>
          <a:prstGeom prst="rect">
            <a:avLst/>
          </a:prstGeom>
          <a:noFill/>
        </p:spPr>
        <p:txBody>
          <a:bodyPr wrap="square" lIns="0" tIns="0" rIns="0" bIns="0" rtlCol="0" anchor="t"/>
          <a:lstStyle/>
          <a:p>
            <a:pPr algn="ctr">
              <a:lnSpc>
                <a:spcPts val="1814"/>
              </a:lnSpc>
              <a:buNone/>
            </a:pPr>
            <a:r>
              <a:rPr lang="en-US" sz="1440" dirty="0">
                <a:solidFill>
                  <a:srgbClr val="2A2921"/>
                </a:solidFill>
                <a:latin typeface="Montserrat" pitchFamily="34" charset="0"/>
                <a:ea typeface="Montserrat" pitchFamily="34" charset="-122"/>
                <a:cs typeface="Montserrat" pitchFamily="34" charset="-120"/>
              </a:rPr>
              <a:t>Advanced Techniques</a:t>
            </a:r>
            <a:endParaRPr lang="en-US" dirty="0"/>
          </a:p>
        </p:txBody>
      </p:sp>
      <p:sp>
        <p:nvSpPr>
          <p:cNvPr id="11" name="Object 10"/>
          <p:cNvSpPr/>
          <p:nvPr/>
        </p:nvSpPr>
        <p:spPr>
          <a:xfrm>
            <a:off x="8160408" y="3934687"/>
            <a:ext cx="3676683" cy="639875"/>
          </a:xfrm>
          <a:prstGeom prst="rect">
            <a:avLst/>
          </a:prstGeom>
          <a:noFill/>
        </p:spPr>
        <p:txBody>
          <a:bodyPr wrap="square" lIns="0" tIns="0" rIns="0" bIns="0" rtlCol="0" anchor="t"/>
          <a:lstStyle/>
          <a:p>
            <a:pPr algn="ctr">
              <a:lnSpc>
                <a:spcPts val="1680"/>
              </a:lnSpc>
              <a:spcBef>
                <a:spcPts val="663"/>
              </a:spcBef>
              <a:buNone/>
            </a:pPr>
            <a:r>
              <a:rPr lang="en-US" sz="1200" dirty="0">
                <a:solidFill>
                  <a:srgbClr val="5A5A4C"/>
                </a:solidFill>
                <a:latin typeface="Montserrat" pitchFamily="34" charset="0"/>
                <a:ea typeface="Montserrat" pitchFamily="34" charset="-122"/>
                <a:cs typeface="Montserrat" pitchFamily="34" charset="-120"/>
              </a:rPr>
              <a:t>Consider more advanced techniques like deep learning architectures (e.g., convolutional neural networks or transformers) or state space models (e.g., Kalman filters or particle filters) to improve the modeling accuracy and capture intricate relationships in the data.</a:t>
            </a:r>
            <a:endParaRPr lang="en-US" dirty="0"/>
          </a:p>
        </p:txBody>
      </p:sp>
      <p:sp>
        <p:nvSpPr>
          <p:cNvPr id="12" name="Object 11"/>
          <p:cNvSpPr/>
          <p:nvPr/>
        </p:nvSpPr>
        <p:spPr>
          <a:xfrm>
            <a:off x="0" y="5637390"/>
            <a:ext cx="12188952" cy="1218895"/>
          </a:xfrm>
          <a:prstGeom prst="rect">
            <a:avLst/>
          </a:prstGeom>
          <a:solidFill>
            <a:srgbClr val="14558C"/>
          </a:solidFill>
        </p:spPr>
      </p:sp>
      <p:sp>
        <p:nvSpPr>
          <p:cNvPr id="13" name="Object 12"/>
          <p:cNvSpPr/>
          <p:nvPr/>
        </p:nvSpPr>
        <p:spPr>
          <a:xfrm>
            <a:off x="1905015" y="5954315"/>
            <a:ext cx="8378922" cy="575821"/>
          </a:xfrm>
          <a:prstGeom prst="rect">
            <a:avLst/>
          </a:prstGeom>
          <a:noFill/>
        </p:spPr>
        <p:txBody>
          <a:bodyPr wrap="square" lIns="0" tIns="0" rIns="0" bIns="0" rtlCol="0" anchor="t"/>
          <a:lstStyle/>
          <a:p>
            <a:pPr algn="ctr">
              <a:lnSpc>
                <a:spcPts val="2268"/>
              </a:lnSpc>
              <a:buNone/>
            </a:pPr>
            <a:r>
              <a:rPr lang="en-US" dirty="0">
                <a:solidFill>
                  <a:schemeClr val="bg1"/>
                </a:solidFill>
              </a:rPr>
              <a:t>Overall, I think there is more that can be done to really make this model impactful and future proof for outliers or anomalies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3B50AA3-678D-D940-8340-682BB04EEAD8}">
  <we:reference id="e849ddb8-6bbd-4833-bd4b-59030099d63e" version="1.0.0.0" store="EXCatalog" storeType="EXCatalog"/>
  <we:alternateReferences>
    <we:reference id="WA200000113" version="1.0.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104</TotalTime>
  <Words>935</Words>
  <Application>Microsoft Macintosh PowerPoint</Application>
  <PresentationFormat>Widescreen</PresentationFormat>
  <Paragraphs>73</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Housing Market A Predictive Modeling Approach</dc:title>
  <dc:subject>Unlocking the Housing Market A Predictive Modeling Approach</dc:subject>
  <dc:creator>nbarac@uchicago.edu</dc:creator>
  <cp:lastModifiedBy>Nenad Barac</cp:lastModifiedBy>
  <cp:revision>4</cp:revision>
  <dcterms:created xsi:type="dcterms:W3CDTF">2023-05-16T04:13:20Z</dcterms:created>
  <dcterms:modified xsi:type="dcterms:W3CDTF">2023-05-16T05:58:05Z</dcterms:modified>
</cp:coreProperties>
</file>